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Nunito"/>
      <p:regular r:id="rId17"/>
      <p:bold r:id="rId18"/>
      <p:italic r:id="rId19"/>
      <p:boldItalic r:id="rId20"/>
    </p:embeddedFont>
    <p:embeddedFont>
      <p:font typeface="Maven Pro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4B5978A-945A-4192-BC91-CCE1EF841D16}">
  <a:tblStyle styleId="{34B5978A-945A-4192-BC91-CCE1EF841D1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Italic.fntdata"/><Relationship Id="rId11" Type="http://schemas.openxmlformats.org/officeDocument/2006/relationships/slide" Target="slides/slide6.xml"/><Relationship Id="rId22" Type="http://schemas.openxmlformats.org/officeDocument/2006/relationships/font" Target="fonts/MavenPro-bold.fntdata"/><Relationship Id="rId10" Type="http://schemas.openxmlformats.org/officeDocument/2006/relationships/slide" Target="slides/slide5.xml"/><Relationship Id="rId21" Type="http://schemas.openxmlformats.org/officeDocument/2006/relationships/font" Target="fonts/MavenPro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italic.fntdata"/><Relationship Id="rId6" Type="http://schemas.openxmlformats.org/officeDocument/2006/relationships/slide" Target="slides/slide1.xml"/><Relationship Id="rId18" Type="http://schemas.openxmlformats.org/officeDocument/2006/relationships/font" Target="fonts/Nuni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Nguyen Van Hoang</a:t>
            </a:r>
            <a:endParaRPr/>
          </a:p>
        </p:txBody>
      </p:sp>
      <p:sp>
        <p:nvSpPr>
          <p:cNvPr id="278" name="Shape 278"/>
          <p:cNvSpPr txBox="1"/>
          <p:nvPr/>
        </p:nvSpPr>
        <p:spPr>
          <a:xfrm>
            <a:off x="824000" y="1613825"/>
            <a:ext cx="61383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UROP update Feb 23rd</a:t>
            </a:r>
            <a:endParaRPr b="1" sz="360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Credibility analysis in health communities</a:t>
            </a:r>
            <a:endParaRPr b="1" sz="360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3)	Preliminary results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x="743175" y="1597875"/>
            <a:ext cx="7591200" cy="31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Without user expertise vector and user credibility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					</a:t>
            </a:r>
            <a:endParaRPr/>
          </a:p>
        </p:txBody>
      </p:sp>
      <p:graphicFrame>
        <p:nvGraphicFramePr>
          <p:cNvPr id="339" name="Shape 339"/>
          <p:cNvGraphicFramePr/>
          <p:nvPr/>
        </p:nvGraphicFramePr>
        <p:xfrm>
          <a:off x="952500" y="223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{34B5978A-945A-4192-BC91-CCE1EF841D16}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Proposed method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Accuracy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0.9121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Precision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0.0861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Recall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0.7025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0.1535</a:t>
                      </a:r>
                      <a:endParaRPr b="1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4)	Incoming weeks plan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743175" y="1597875"/>
            <a:ext cx="7591200" cy="31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Exploring papers on multi-label multi-classification, especially on sparse labels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Finish implementation</a:t>
            </a:r>
            <a:endParaRPr sz="18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Start writing final report</a:t>
            </a:r>
            <a:endParaRPr sz="18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								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Progress update</a:t>
            </a:r>
            <a:endParaRPr/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1303800" y="1372275"/>
            <a:ext cx="7030500" cy="31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sz="1800"/>
              <a:t>Pre-processing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sz="1800"/>
              <a:t>Finalise model architecture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sz="1800"/>
              <a:t>Implement proposed methodology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sz="1800"/>
              <a:t>Record preliminary results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AutoNum type="arabicParenR"/>
            </a:pPr>
            <a:r>
              <a:rPr lang="en"/>
              <a:t>Pre-processing</a:t>
            </a:r>
            <a:endParaRPr/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303800" y="1301125"/>
            <a:ext cx="7030500" cy="32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Input:</a:t>
            </a:r>
            <a:endParaRPr sz="1800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Thread content: list of posts involved and corresponding users</a:t>
            </a:r>
            <a:endParaRPr sz="18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Output:</a:t>
            </a:r>
            <a:endParaRPr sz="1800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List of side effects of the drug assigned to each thread</a:t>
            </a:r>
            <a:endParaRPr sz="18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=&gt; Can be considered as a multi-class multi-label classification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AutoNum type="arabicParenR"/>
            </a:pPr>
            <a:r>
              <a:rPr lang="en"/>
              <a:t>Pre-processing</a:t>
            </a:r>
            <a:endParaRPr/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303800" y="1301125"/>
            <a:ext cx="7030500" cy="32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Dataset</a:t>
            </a:r>
            <a:endParaRPr sz="1800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b="1" lang="en" sz="1800"/>
              <a:t>88606 threads</a:t>
            </a:r>
            <a:endParaRPr b="1"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14996 users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813588 posts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61597 vocab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1869 drugs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 sz="1800"/>
              <a:t>1496 labels</a:t>
            </a:r>
            <a:endParaRPr b="1"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Pre-trained word2vec with embedding size = 300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AutoNum type="arabicParenR"/>
            </a:pPr>
            <a:r>
              <a:rPr lang="en"/>
              <a:t>Pre-processing</a:t>
            </a:r>
            <a:endParaRPr/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1303800" y="1301125"/>
            <a:ext cx="7030500" cy="32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N-gram phraser is used to extract side effects of drugs</a:t>
            </a:r>
            <a:endParaRPr sz="18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graphicFrame>
        <p:nvGraphicFramePr>
          <p:cNvPr id="303" name="Shape 303"/>
          <p:cNvGraphicFramePr/>
          <p:nvPr/>
        </p:nvGraphicFramePr>
        <p:xfrm>
          <a:off x="952500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{34B5978A-945A-4192-BC91-CCE1EF841D16}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Original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Phrased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loss appetite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</a:t>
                      </a:r>
                      <a:r>
                        <a:rPr lang="en"/>
                        <a:t>oss_appetite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blurred vision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blurred_vision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lower back side pain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lower_back_side_pain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AutoNum type="arabicParenR"/>
            </a:pPr>
            <a:r>
              <a:rPr lang="en"/>
              <a:t>Pre-processing</a:t>
            </a:r>
            <a:endParaRPr/>
          </a:p>
        </p:txBody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1303800" y="1301125"/>
            <a:ext cx="3575400" cy="32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Side effects distribution of drugs</a:t>
            </a:r>
            <a:endParaRPr sz="18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							</a:t>
            </a:r>
            <a:endParaRPr sz="1800"/>
          </a:p>
        </p:txBody>
      </p:sp>
      <p:pic>
        <p:nvPicPr>
          <p:cNvPr id="310" name="Shape 3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5624" y="1672688"/>
            <a:ext cx="4091750" cy="3068825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Shape 311"/>
          <p:cNvSpPr txBox="1"/>
          <p:nvPr/>
        </p:nvSpPr>
        <p:spPr>
          <a:xfrm>
            <a:off x="5184150" y="2063500"/>
            <a:ext cx="3252900" cy="22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upto 1500 labels, but each drug on has on average 50 side effects.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=&gt; The target vectors are sparse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2)	Model architecture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743175" y="1597875"/>
            <a:ext cx="7591200" cy="31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Encoder</a:t>
            </a:r>
            <a:endParaRPr b="1" sz="18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					</a:t>
            </a:r>
            <a:endParaRPr/>
          </a:p>
        </p:txBody>
      </p:sp>
      <p:pic>
        <p:nvPicPr>
          <p:cNvPr id="318" name="Shape 3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575" y="2345238"/>
            <a:ext cx="7996849" cy="168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2)	Model architecture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x="743175" y="1597875"/>
            <a:ext cx="7591200" cy="31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Encoder</a:t>
            </a:r>
            <a:endParaRPr b="1" sz="18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					</a:t>
            </a:r>
            <a:endParaRPr/>
          </a:p>
        </p:txBody>
      </p:sp>
      <p:pic>
        <p:nvPicPr>
          <p:cNvPr id="325" name="Shape 3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988" y="2102375"/>
            <a:ext cx="8198025" cy="2605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2)	Model architecture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x="743175" y="1597875"/>
            <a:ext cx="7591200" cy="31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Decoder</a:t>
            </a:r>
            <a:endParaRPr b="1" sz="18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					</a:t>
            </a:r>
            <a:endParaRPr/>
          </a:p>
        </p:txBody>
      </p:sp>
      <p:pic>
        <p:nvPicPr>
          <p:cNvPr id="332" name="Shape 3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1438" y="1966651"/>
            <a:ext cx="5141125" cy="30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