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Nunito"/>
      <p:regular r:id="rId31"/>
      <p:bold r:id="rId32"/>
      <p:italic r:id="rId33"/>
      <p:boldItalic r:id="rId34"/>
    </p:embeddedFont>
    <p:embeddedFont>
      <p:font typeface="Maven Pro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5F76E26-997F-4C82-AAE2-A022FFB5B57E}">
  <a:tblStyle styleId="{95F76E26-997F-4C82-AAE2-A022FFB5B5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33" Type="http://schemas.openxmlformats.org/officeDocument/2006/relationships/font" Target="fonts/Nunito-italic.fntdata"/><Relationship Id="rId10" Type="http://schemas.openxmlformats.org/officeDocument/2006/relationships/slide" Target="slides/slide5.xml"/><Relationship Id="rId32" Type="http://schemas.openxmlformats.org/officeDocument/2006/relationships/font" Target="fonts/Nunito-bold.fntdata"/><Relationship Id="rId13" Type="http://schemas.openxmlformats.org/officeDocument/2006/relationships/slide" Target="slides/slide8.xml"/><Relationship Id="rId35" Type="http://schemas.openxmlformats.org/officeDocument/2006/relationships/font" Target="fonts/MavenPro-regular.fntdata"/><Relationship Id="rId12" Type="http://schemas.openxmlformats.org/officeDocument/2006/relationships/slide" Target="slides/slide7.xml"/><Relationship Id="rId34" Type="http://schemas.openxmlformats.org/officeDocument/2006/relationships/font" Target="fonts/Nunit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MavenPro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Shape 4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Shape 4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Shape 4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Shape 4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Shape 46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Shape 268"/>
          <p:cNvSpPr txBox="1"/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Shape 82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Shape 8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Shape 109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Shape 131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Shape 139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24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3.png"/><Relationship Id="rId8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3" Type="http://schemas.openxmlformats.org/officeDocument/2006/relationships/image" Target="../media/image19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6.png"/><Relationship Id="rId14" Type="http://schemas.openxmlformats.org/officeDocument/2006/relationships/image" Target="../media/image16.png"/><Relationship Id="rId5" Type="http://schemas.openxmlformats.org/officeDocument/2006/relationships/image" Target="../media/image39.png"/><Relationship Id="rId6" Type="http://schemas.openxmlformats.org/officeDocument/2006/relationships/image" Target="../media/image9.png"/><Relationship Id="rId7" Type="http://schemas.openxmlformats.org/officeDocument/2006/relationships/image" Target="../media/image13.png"/><Relationship Id="rId8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5" Type="http://schemas.openxmlformats.org/officeDocument/2006/relationships/image" Target="../media/image31.png"/><Relationship Id="rId6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5" Type="http://schemas.openxmlformats.org/officeDocument/2006/relationships/image" Target="../media/image20.png"/><Relationship Id="rId6" Type="http://schemas.openxmlformats.org/officeDocument/2006/relationships/image" Target="../media/image29.png"/><Relationship Id="rId7" Type="http://schemas.openxmlformats.org/officeDocument/2006/relationships/image" Target="../media/image34.png"/><Relationship Id="rId8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Relationship Id="rId4" Type="http://schemas.openxmlformats.org/officeDocument/2006/relationships/image" Target="../media/image34.png"/><Relationship Id="rId9" Type="http://schemas.openxmlformats.org/officeDocument/2006/relationships/image" Target="../media/image35.png"/><Relationship Id="rId5" Type="http://schemas.openxmlformats.org/officeDocument/2006/relationships/image" Target="../media/image42.png"/><Relationship Id="rId6" Type="http://schemas.openxmlformats.org/officeDocument/2006/relationships/image" Target="../media/image40.png"/><Relationship Id="rId7" Type="http://schemas.openxmlformats.org/officeDocument/2006/relationships/image" Target="../media/image28.png"/><Relationship Id="rId8" Type="http://schemas.openxmlformats.org/officeDocument/2006/relationships/image" Target="../media/image3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Relationship Id="rId4" Type="http://schemas.openxmlformats.org/officeDocument/2006/relationships/image" Target="../media/image34.png"/><Relationship Id="rId5" Type="http://schemas.openxmlformats.org/officeDocument/2006/relationships/image" Target="../media/image32.png"/><Relationship Id="rId6" Type="http://schemas.openxmlformats.org/officeDocument/2006/relationships/image" Target="../media/image41.png"/><Relationship Id="rId7" Type="http://schemas.openxmlformats.org/officeDocument/2006/relationships/image" Target="../media/image43.png"/><Relationship Id="rId8" Type="http://schemas.openxmlformats.org/officeDocument/2006/relationships/image" Target="../media/image3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8.png"/><Relationship Id="rId4" Type="http://schemas.openxmlformats.org/officeDocument/2006/relationships/image" Target="../media/image3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ctrTitle"/>
          </p:nvPr>
        </p:nvSpPr>
        <p:spPr>
          <a:xfrm>
            <a:off x="824000" y="1613825"/>
            <a:ext cx="62919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UROP update Jan 18th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Credibility analysis in health communities</a:t>
            </a:r>
            <a:endParaRPr/>
          </a:p>
        </p:txBody>
      </p:sp>
      <p:sp>
        <p:nvSpPr>
          <p:cNvPr id="278" name="Shape 278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Nguyen Van Hoang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1303800" y="53660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Word-embedding with tf-idf weighted</a:t>
            </a:r>
            <a:r>
              <a:rPr lang="en"/>
              <a:t> distribution</a:t>
            </a:r>
            <a:endParaRPr/>
          </a:p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5352000" y="1990050"/>
            <a:ext cx="2982300" cy="28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fit a random distribution to the data after omitting data points with less than 0.01 similarity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Mean: 0.50973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Standard deviation: 0.142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=&gt; </a:t>
            </a:r>
            <a:r>
              <a:rPr lang="en"/>
              <a:t>I decided to choose word-embedding with tf-idf, cut-off threshold = mean, to annotate my dataset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36" name="Shape 3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325" y="1535900"/>
            <a:ext cx="4403733" cy="330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b) On architecture and loss function</a:t>
            </a:r>
            <a:endParaRPr/>
          </a:p>
        </p:txBody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1303800" y="1466950"/>
            <a:ext cx="7030500" cy="30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For supervised learning and binary classification, I decided to adopt logistic loss with maximum likelihood estimation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					where</a:t>
            </a:r>
            <a:endParaRPr/>
          </a:p>
          <a:p>
            <a:pPr indent="-311150" lvl="0" marL="457200" rtl="0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Total signal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Where 				(dot product)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The signal is a linear combination of 3 components: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User feature signal  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Similarity between post vector and thread vector</a:t>
            </a:r>
            <a:endParaRPr/>
          </a:p>
          <a:p>
            <a: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Similarity between user expertise vector and thread vector </a:t>
            </a:r>
            <a:endParaRPr/>
          </a:p>
        </p:txBody>
      </p:sp>
      <p:pic>
        <p:nvPicPr>
          <p:cNvPr id="343" name="Shape 3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3765" y="2115498"/>
            <a:ext cx="1510534" cy="35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5550" y="3505037"/>
            <a:ext cx="150864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1125" y="2138926"/>
            <a:ext cx="1508650" cy="31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49775" y="3943625"/>
            <a:ext cx="521600" cy="1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Shape 3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93144" y="4096625"/>
            <a:ext cx="1462981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Shape 3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93575" y="4325225"/>
            <a:ext cx="1280138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Shape 34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83050" y="2992075"/>
            <a:ext cx="597789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b) On architecture and loss function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55" name="Shape 355"/>
          <p:cNvGraphicFramePr/>
          <p:nvPr/>
        </p:nvGraphicFramePr>
        <p:xfrm>
          <a:off x="952500" y="123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{95F76E26-997F-4C82-AAE2-A022FFB5B57E}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Symbol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Description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Dimension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Number of vocabulary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Scalar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Word embedding dimension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Scalar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Number of user</a:t>
                      </a:r>
                      <a:endParaRPr sz="10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Scalar</a:t>
                      </a:r>
                      <a:endParaRPr sz="10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Number of user feature</a:t>
                      </a:r>
                      <a:endParaRPr sz="10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Scalar</a:t>
                      </a:r>
                      <a:endParaRPr sz="10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User feature weight vector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Document matrix of a post and a thread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Word weight vector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User embedding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75" y="3247725"/>
            <a:ext cx="2286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9900" y="1730725"/>
            <a:ext cx="1143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Shape 3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9913" y="2489213"/>
            <a:ext cx="1143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65613" y="2109975"/>
            <a:ext cx="142875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Shape 3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75138" y="2868475"/>
            <a:ext cx="123825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77213" y="4497450"/>
            <a:ext cx="238125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81963" y="3247725"/>
            <a:ext cx="2286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Shape 36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62913" y="3685388"/>
            <a:ext cx="466725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Shape 36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877213" y="4123038"/>
            <a:ext cx="238125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Shape 36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932288" y="3665075"/>
            <a:ext cx="409575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056088" y="4142100"/>
            <a:ext cx="161925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060850" y="4521263"/>
            <a:ext cx="152400" cy="10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b) On architecture and loss function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 matrices	    are formed by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Where 	is the word embedding from our pre-trained model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	Is the word frequency in document	</a:t>
            </a:r>
            <a:endParaRPr/>
          </a:p>
        </p:txBody>
      </p:sp>
      <p:pic>
        <p:nvPicPr>
          <p:cNvPr id="374" name="Shape 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6963" y="2143275"/>
            <a:ext cx="409575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Shape 3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2563" y="2481263"/>
            <a:ext cx="2438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Shape 3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8275" y="3000450"/>
            <a:ext cx="142875" cy="10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Shape 3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62550" y="3366000"/>
            <a:ext cx="114300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2) Mathematics derivation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maximizing log likelihood, we minimize the following loss function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Where </a:t>
            </a:r>
            <a:endParaRPr/>
          </a:p>
        </p:txBody>
      </p:sp>
      <p:pic>
        <p:nvPicPr>
          <p:cNvPr id="384" name="Shape 3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7100" y="2457450"/>
            <a:ext cx="22098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Shape 3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1213" y="2941225"/>
            <a:ext cx="4981575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2) Mathematics derivation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Derivative w.r.t		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With gradient descent based optimization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When there’s misclassification,     is negative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is updated according to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92" name="Shape 3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9375" y="2099275"/>
            <a:ext cx="2286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Shape 3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6175" y="2348338"/>
            <a:ext cx="4391650" cy="44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Shape 3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8678" y="3281300"/>
            <a:ext cx="4140750" cy="3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Shape 3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3700" y="3764775"/>
            <a:ext cx="6858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Shape 3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28100" y="3823050"/>
            <a:ext cx="98050" cy="1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Shape 39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72675" y="4278200"/>
            <a:ext cx="2286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Shape 39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73750" y="4278200"/>
            <a:ext cx="152400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2) Mathematics derivation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Shape 404"/>
          <p:cNvSpPr txBox="1"/>
          <p:nvPr>
            <p:ph idx="1" type="body"/>
          </p:nvPr>
        </p:nvSpPr>
        <p:spPr>
          <a:xfrm>
            <a:off x="1303800" y="1990050"/>
            <a:ext cx="7030500" cy="29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Derivative w.r.t		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With gradient descent based optimization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When there’s misclassification,     is negative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is updated according to 		      (approximate similarity between post vectors and the thread vectors and 		(approximate similarity between thread vectors and user expertise vector)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05" name="Shape 4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3700" y="3764775"/>
            <a:ext cx="6858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Shape 4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8100" y="3823050"/>
            <a:ext cx="98050" cy="1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Shape 4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8213" y="2365613"/>
            <a:ext cx="5681676" cy="41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Shape 4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73113" y="3321275"/>
            <a:ext cx="5397784" cy="29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Shape 40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7675" y="4297263"/>
            <a:ext cx="161925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Shape 4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63925" y="4254388"/>
            <a:ext cx="58102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Shape 4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93550" y="4528850"/>
            <a:ext cx="314325" cy="10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Shape 4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96925" y="2120863"/>
            <a:ext cx="161925" cy="1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2) Mathematics derivation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Shape 418"/>
          <p:cNvSpPr txBox="1"/>
          <p:nvPr>
            <p:ph idx="1" type="body"/>
          </p:nvPr>
        </p:nvSpPr>
        <p:spPr>
          <a:xfrm>
            <a:off x="1303800" y="1990050"/>
            <a:ext cx="7030500" cy="29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Derivative w.r.t		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With gradient descent based optimization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When there’s misclassification,     is negative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is updated according to 		or the average of all thread vectors</a:t>
            </a:r>
            <a:endParaRPr/>
          </a:p>
        </p:txBody>
      </p:sp>
      <p:pic>
        <p:nvPicPr>
          <p:cNvPr id="419" name="Shape 4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3700" y="3764775"/>
            <a:ext cx="6858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Shape 4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8100" y="3823050"/>
            <a:ext cx="98050" cy="1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Shape 4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3725" y="2114450"/>
            <a:ext cx="152400" cy="10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Shape 4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225" y="4254400"/>
            <a:ext cx="152400" cy="10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Shape 4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95150" y="2356825"/>
            <a:ext cx="5047800" cy="42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Shape 4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40652" y="3330627"/>
            <a:ext cx="4756800" cy="2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Shape 4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28100" y="4230575"/>
            <a:ext cx="342900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3) Chart and graph</a:t>
            </a:r>
            <a:endParaRPr/>
          </a:p>
          <a:p>
            <a:pPr indent="-406400" lvl="0" marL="914400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en"/>
              <a:t>Loss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1" name="Shape 4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963" y="1487800"/>
            <a:ext cx="7888073" cy="340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3) Chart and graph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b) Tensorflow computation graph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 - Credibility analysis</a:t>
            </a:r>
            <a:endParaRPr/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my project</a:t>
            </a:r>
            <a:endParaRPr/>
          </a:p>
          <a:p>
            <a:pPr indent="-311150" lvl="0" marL="457200" rtl="0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Explore online health communities such as healthboards, quora and analyse credibility of user posts</a:t>
            </a:r>
            <a:endParaRPr/>
          </a:p>
          <a:p>
            <a: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Implement baselines and propose methods to classify user posts as credible or not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3) Chart and graph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b) Architecture</a:t>
            </a:r>
            <a:endParaRPr/>
          </a:p>
        </p:txBody>
      </p:sp>
      <p:pic>
        <p:nvPicPr>
          <p:cNvPr id="442" name="Shape 4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88" y="0"/>
            <a:ext cx="807123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4) Results</a:t>
            </a:r>
            <a:endParaRPr/>
          </a:p>
        </p:txBody>
      </p:sp>
      <p:graphicFrame>
        <p:nvGraphicFramePr>
          <p:cNvPr id="448" name="Shape 448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{95F76E26-997F-4C82-AAE2-A022FFB5B57E}</a:tableStyleId>
              </a:tblPr>
              <a:tblGrid>
                <a:gridCol w="917450"/>
                <a:gridCol w="1061975"/>
                <a:gridCol w="1147000"/>
                <a:gridCol w="1095950"/>
                <a:gridCol w="1631600"/>
                <a:gridCol w="138502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Proposed method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MLP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Area under the curve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0.8173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Accuracy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75.08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78.08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0.5411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0.7109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0.6157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Recall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74.59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66.42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Precision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77.62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89.68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F1 score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76.08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76.32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49" name="Shape 4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200" y="1801200"/>
            <a:ext cx="521600" cy="1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Shape 4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3919" y="1781750"/>
            <a:ext cx="1462981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Shape 4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8900" y="1781750"/>
            <a:ext cx="1280138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</a:t>
            </a:r>
            <a:endParaRPr/>
          </a:p>
        </p:txBody>
      </p:sp>
      <p:sp>
        <p:nvSpPr>
          <p:cNvPr id="290" name="Shape 290"/>
          <p:cNvSpPr txBox="1"/>
          <p:nvPr/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724,916 posts from 14101 users in 87,287 threads about 1329 drugs</a:t>
            </a:r>
            <a:endParaRPr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UMLS used to extract biomedical concepts and terms</a:t>
            </a:r>
            <a:endParaRPr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Pre-trained word2vec model from Google with embedding dimension = 300 </a:t>
            </a:r>
            <a:endParaRPr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Ground truth obtained from Mayo Clinic portal as free text</a:t>
            </a:r>
            <a:endParaRPr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A document is label “credible” (positive) if the similar between it and the actual side-effect greater than a certain threshold</a:t>
            </a:r>
            <a:endParaRPr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268554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Shape 2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5937" y="0"/>
            <a:ext cx="355805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Updates</a:t>
            </a:r>
            <a:endParaRPr/>
          </a:p>
        </p:txBody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Re-propose methodology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Compute mathematics derivation</a:t>
            </a:r>
            <a:endParaRPr/>
          </a:p>
          <a:p>
            <a: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Include charts and graphs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en"/>
              <a:t>Re-propose methodology</a:t>
            </a:r>
            <a:endParaRPr/>
          </a:p>
          <a:p>
            <a:pPr indent="-406400" lvl="1" marL="914400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en"/>
              <a:t>On ground-truth annotation</a:t>
            </a:r>
            <a:endParaRPr/>
          </a:p>
        </p:txBody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The dataset from original paper was not annotated by experts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There’s no feature that is directly correlated with a post credibility (such as the number of likes) to determine its label.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However, actual side effects of drug exist, and I wish to measure the similarity between them and the post in question to infer the correct label for training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2 questions: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What type of similarity to use?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How to determine the cut-off threshold?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Jaccard similarity</a:t>
            </a:r>
            <a:endParaRPr/>
          </a:p>
        </p:txBody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A sensible way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Defined as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However, it does not take into account semantics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E.g. </a:t>
            </a:r>
            <a:r>
              <a:rPr i="1" lang="en"/>
              <a:t>heart </a:t>
            </a:r>
            <a:r>
              <a:rPr lang="en"/>
              <a:t>and </a:t>
            </a:r>
            <a:r>
              <a:rPr i="1" lang="en"/>
              <a:t>cardiac </a:t>
            </a:r>
            <a:r>
              <a:rPr lang="en"/>
              <a:t>have great similarity  </a:t>
            </a:r>
            <a:endParaRPr/>
          </a:p>
        </p:txBody>
      </p:sp>
      <p:pic>
        <p:nvPicPr>
          <p:cNvPr id="316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1725" y="2625858"/>
            <a:ext cx="1764875" cy="38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 embedding with tf-idf weighted</a:t>
            </a:r>
            <a:endParaRPr/>
          </a:p>
        </p:txBody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The s</a:t>
            </a:r>
            <a:r>
              <a:rPr lang="en"/>
              <a:t>ummation of words in a post and the corresponding side effects (truth), weighted by the word’s tf-idf.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Similarity is measured by cosine similarity between post and truth vectors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Takes into account semantics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1303800" y="56760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Jaccard distribution</a:t>
            </a:r>
            <a:endParaRPr/>
          </a:p>
        </p:txBody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5352000" y="1990050"/>
            <a:ext cx="29823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fit a random distribution to the data after omitting data points with 0 similarity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Mean: 0.01753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Standard deviation: 0.012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29" name="Shape 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500" y="1566900"/>
            <a:ext cx="4107475" cy="308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